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4"/>
  </p:notesMasterIdLst>
  <p:sldIdLst>
    <p:sldId id="303" r:id="rId3"/>
    <p:sldId id="293" r:id="rId4"/>
    <p:sldId id="282" r:id="rId5"/>
    <p:sldId id="261" r:id="rId6"/>
    <p:sldId id="260" r:id="rId7"/>
    <p:sldId id="325" r:id="rId8"/>
    <p:sldId id="288" r:id="rId9"/>
    <p:sldId id="317" r:id="rId10"/>
    <p:sldId id="313" r:id="rId11"/>
    <p:sldId id="300" r:id="rId12"/>
    <p:sldId id="318" r:id="rId13"/>
    <p:sldId id="305" r:id="rId14"/>
    <p:sldId id="266" r:id="rId15"/>
    <p:sldId id="299" r:id="rId16"/>
    <p:sldId id="321" r:id="rId17"/>
    <p:sldId id="322" r:id="rId18"/>
    <p:sldId id="320" r:id="rId19"/>
    <p:sldId id="319" r:id="rId20"/>
    <p:sldId id="324" r:id="rId21"/>
    <p:sldId id="302" r:id="rId22"/>
    <p:sldId id="292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6"/>
    <p:restoredTop sz="93544"/>
  </p:normalViewPr>
  <p:slideViewPr>
    <p:cSldViewPr snapToGrid="0" snapToObjects="1">
      <p:cViewPr>
        <p:scale>
          <a:sx n="110" d="100"/>
          <a:sy n="110" d="100"/>
        </p:scale>
        <p:origin x="7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B5898-AAF5-AB45-A481-31B76E12F91B}" type="datetimeFigureOut">
              <a:rPr kumimoji="1" lang="zh-CN" altLang="en-US" smtClean="0"/>
              <a:t>2019/10/29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651FC-1D5E-C143-9D0F-28923BAB4B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121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651FC-1D5E-C143-9D0F-28923BAB4BA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officeplus.cn/" TargetMode="External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700" r:id="rId3"/>
    <p:sldLayoutId id="2147483701" r:id="rId4"/>
    <p:sldLayoutId id="2147483702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2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1"/>
          <p:cNvSpPr txBox="1">
            <a:spLocks/>
          </p:cNvSpPr>
          <p:nvPr/>
        </p:nvSpPr>
        <p:spPr>
          <a:xfrm>
            <a:off x="302556" y="900358"/>
            <a:ext cx="7336947" cy="19285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7200" b="1" dirty="0" smtClean="0">
                <a:latin typeface="Segoe UI"/>
                <a:ea typeface="微软雅黑"/>
              </a:rPr>
              <a:t>Business Analysis</a:t>
            </a:r>
            <a:endParaRPr lang="zh-CN" altLang="en-US" sz="7200" b="1" dirty="0" smtClean="0">
              <a:latin typeface="Segoe UI"/>
              <a:ea typeface="微软雅黑"/>
            </a:endParaRPr>
          </a:p>
          <a:p>
            <a:pPr marL="0" indent="0" algn="ctr">
              <a:buNone/>
            </a:pPr>
            <a:r>
              <a:rPr lang="en-US" altLang="zh-CN" sz="5400" b="1" dirty="0" smtClean="0">
                <a:latin typeface="Segoe UI"/>
                <a:ea typeface="微软雅黑"/>
              </a:rPr>
              <a:t>on</a:t>
            </a:r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8063909" y="2289842"/>
            <a:ext cx="2294080" cy="10781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800" kern="0" dirty="0" smtClean="0">
                <a:latin typeface="Segoe UI"/>
                <a:ea typeface="微软雅黑"/>
                <a:cs typeface=""/>
              </a:rPr>
              <a:t>NAIQING CAI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800" kern="0" dirty="0" smtClean="0">
                <a:latin typeface="Segoe UI"/>
                <a:ea typeface="微软雅黑"/>
                <a:cs typeface=""/>
              </a:rPr>
              <a:t>JITIAN ZHAO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800" kern="0" dirty="0" smtClean="0">
                <a:latin typeface="Segoe UI"/>
                <a:ea typeface="微软雅黑"/>
                <a:cs typeface=""/>
              </a:rPr>
              <a:t>ZIHAO LI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800" kern="0" dirty="0" smtClean="0">
                <a:latin typeface="Segoe UI"/>
                <a:ea typeface="微软雅黑"/>
                <a:cs typeface=""/>
              </a:rPr>
              <a:t>YAOBIN LING</a:t>
            </a:r>
            <a:endParaRPr lang="en-US" altLang="zh-CN" sz="1800" kern="0" dirty="0">
              <a:latin typeface="Segoe UI"/>
              <a:ea typeface="微软雅黑"/>
              <a:cs typeface=""/>
            </a:endParaRPr>
          </a:p>
        </p:txBody>
      </p:sp>
      <p:sp>
        <p:nvSpPr>
          <p:cNvPr id="6" name="文本占位符 4"/>
          <p:cNvSpPr txBox="1">
            <a:spLocks/>
          </p:cNvSpPr>
          <p:nvPr/>
        </p:nvSpPr>
        <p:spPr>
          <a:xfrm>
            <a:off x="760284" y="4070750"/>
            <a:ext cx="3863047" cy="7795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>
                <a:latin typeface="Segoe UI"/>
                <a:ea typeface="微软雅黑"/>
              </a:rPr>
              <a:t>STAT 628 Module 3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Segoe UI"/>
                <a:ea typeface="微软雅黑"/>
              </a:rPr>
              <a:t>PRESENTED BY GROUP 2</a:t>
            </a:r>
            <a:endParaRPr lang="en-US" altLang="zh-CN" sz="2000" dirty="0">
              <a:latin typeface="Segoe UI"/>
              <a:ea typeface="微软雅黑"/>
            </a:endParaRPr>
          </a:p>
        </p:txBody>
      </p:sp>
      <p:sp>
        <p:nvSpPr>
          <p:cNvPr id="7" name="文本占位符 5"/>
          <p:cNvSpPr txBox="1">
            <a:spLocks/>
          </p:cNvSpPr>
          <p:nvPr/>
        </p:nvSpPr>
        <p:spPr>
          <a:xfrm>
            <a:off x="265304" y="220133"/>
            <a:ext cx="3303395" cy="3894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Segoe UI"/>
                <a:ea typeface="微软雅黑"/>
              </a:rPr>
              <a:t>University of Wisconsin Madison</a:t>
            </a:r>
            <a:endParaRPr lang="zh-CN" altLang="en-US" sz="1400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08406" y="353624"/>
            <a:ext cx="55257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Data Overview——Cleaned-up</a:t>
            </a:r>
            <a:r>
              <a:rPr lang="zh-CN" altLang="en-US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Data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46870"/>
              </p:ext>
            </p:extLst>
          </p:nvPr>
        </p:nvGraphicFramePr>
        <p:xfrm>
          <a:off x="1296363" y="2147760"/>
          <a:ext cx="9780609" cy="2288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982"/>
                <a:gridCol w="2928395"/>
                <a:gridCol w="43752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File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Original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Cleaned-up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Bar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Business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Business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192,609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8,155</a:t>
                      </a:r>
                      <a:endParaRPr lang="zh-CN" altLang="en-US" sz="2400" dirty="0"/>
                    </a:p>
                  </a:txBody>
                  <a:tcPr/>
                </a:tc>
              </a:tr>
              <a:tr h="4599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Review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6,685,900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946,522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User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1,637,138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453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is-IS" altLang="zh-CN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004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Tip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1,223,094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170,127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7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508406" y="353624"/>
            <a:ext cx="5746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Data Overview</a:t>
            </a:r>
            <a:r>
              <a:rPr lang="en-US" altLang="zh-CN" sz="2800" b="1" dirty="0" smtClean="0">
                <a:solidFill>
                  <a:srgbClr val="000000"/>
                </a:solidFill>
                <a:latin typeface="Segoe UI"/>
              </a:rPr>
              <a:t>——</a:t>
            </a:r>
            <a:r>
              <a:rPr lang="en-US" altLang="zh-CN" sz="2800" b="1" dirty="0">
                <a:solidFill>
                  <a:srgbClr val="000000"/>
                </a:solidFill>
                <a:latin typeface="Segoe UI"/>
              </a:rPr>
              <a:t>Star </a:t>
            </a:r>
            <a:r>
              <a:rPr lang="en-US" altLang="zh-CN" sz="2800" b="1" dirty="0" smtClean="0">
                <a:solidFill>
                  <a:srgbClr val="000000"/>
                </a:solidFill>
                <a:latin typeface="Segoe UI"/>
              </a:rPr>
              <a:t>Rating</a:t>
            </a:r>
            <a:endParaRPr lang="en-US" altLang="zh-CN" sz="2800" b="1" dirty="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1" y="1799476"/>
            <a:ext cx="6124222" cy="30621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44" y="1799477"/>
            <a:ext cx="6124222" cy="30621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08406" y="353624"/>
            <a:ext cx="21601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Text</a:t>
            </a:r>
            <a:r>
              <a:rPr lang="zh-CN" altLang="en-US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Cleaning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3675206" y="1308365"/>
            <a:ext cx="5314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• </a:t>
            </a:r>
            <a:r>
              <a:rPr lang="en-US" altLang="zh-CN" sz="2400" dirty="0" smtClean="0"/>
              <a:t>Translation</a:t>
            </a:r>
            <a:endParaRPr lang="zh-CN" altLang="en-US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• Negative Postfix Transformation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• </a:t>
            </a:r>
            <a:r>
              <a:rPr lang="en-US" altLang="zh-CN" sz="2400" dirty="0" smtClean="0"/>
              <a:t>Tokenization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• Removing Punctuation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• </a:t>
            </a:r>
            <a:r>
              <a:rPr lang="en-US" altLang="zh-CN" sz="2400" dirty="0" smtClean="0"/>
              <a:t>Removing Stop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Words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 smtClean="0"/>
              <a:t>• Converting Text </a:t>
            </a:r>
            <a:r>
              <a:rPr lang="en-US" altLang="zh-CN" sz="2400" dirty="0"/>
              <a:t>to </a:t>
            </a:r>
            <a:r>
              <a:rPr lang="en-US" altLang="zh-CN" sz="2400" dirty="0" smtClean="0"/>
              <a:t>Lower Case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• </a:t>
            </a:r>
            <a:r>
              <a:rPr lang="en-US" altLang="zh-CN" sz="2400" dirty="0" smtClean="0"/>
              <a:t>Misspelling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• 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508406" y="353624"/>
            <a:ext cx="6635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Data Visualization——Word Cloud</a:t>
            </a:r>
            <a:r>
              <a:rPr lang="zh-CN" altLang="en-US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(3-gram)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55347" y="876844"/>
            <a:ext cx="2051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kumimoji="1"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Star</a:t>
            </a:r>
            <a:r>
              <a:rPr kumimoji="1"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Reviews</a:t>
            </a:r>
            <a:r>
              <a:rPr kumimoji="1"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9594" y="876845"/>
            <a:ext cx="2051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kumimoji="1"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Star</a:t>
            </a:r>
            <a:r>
              <a:rPr kumimoji="1"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Reviews</a:t>
            </a:r>
            <a:r>
              <a:rPr kumimoji="1"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079" y="1344474"/>
            <a:ext cx="5097909" cy="50979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7" y="1369286"/>
            <a:ext cx="5073097" cy="50730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6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508406" y="353624"/>
            <a:ext cx="621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Data Visualization——Attributes</a:t>
            </a:r>
            <a:r>
              <a:rPr lang="zh-CN" altLang="en-US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(Music</a:t>
            </a:r>
            <a:r>
              <a:rPr lang="en-US" altLang="zh-CN" sz="2800" b="1" dirty="0">
                <a:solidFill>
                  <a:srgbClr val="000000"/>
                </a:solidFill>
                <a:latin typeface="Segoe UI"/>
                <a:ea typeface="微软雅黑"/>
              </a:rPr>
              <a:t>)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" y="906680"/>
            <a:ext cx="4084698" cy="27231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14" y="3695122"/>
            <a:ext cx="4151508" cy="27676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24958"/>
            <a:ext cx="4106753" cy="2737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40" y="892006"/>
            <a:ext cx="4182663" cy="278844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37" y="3680448"/>
            <a:ext cx="4170893" cy="27805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40" y="876844"/>
            <a:ext cx="4182660" cy="280185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032487" y="740780"/>
            <a:ext cx="4086207" cy="591466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46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508406" y="353624"/>
            <a:ext cx="6061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Data Visualization——Attributes</a:t>
            </a:r>
            <a:r>
              <a:rPr lang="zh-CN" altLang="en-US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(Price)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98" y="873006"/>
            <a:ext cx="4375229" cy="29168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98" y="3789825"/>
            <a:ext cx="4375229" cy="2916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30" y="873006"/>
            <a:ext cx="4375229" cy="29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1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508406" y="353624"/>
            <a:ext cx="5712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Data Visualization——Attributes (TV)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6" y="1866007"/>
            <a:ext cx="5814394" cy="38762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84" y="1866007"/>
            <a:ext cx="5814394" cy="38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7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08406" y="353624"/>
            <a:ext cx="4509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Feature Extraction——TF-IDF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360161"/>
              </p:ext>
            </p:extLst>
          </p:nvPr>
        </p:nvGraphicFramePr>
        <p:xfrm>
          <a:off x="1" y="1394845"/>
          <a:ext cx="12191999" cy="422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874"/>
                <a:gridCol w="1270861"/>
                <a:gridCol w="1642820"/>
                <a:gridCol w="1146875"/>
                <a:gridCol w="1100379"/>
                <a:gridCol w="1456841"/>
                <a:gridCol w="1317356"/>
                <a:gridCol w="1286359"/>
                <a:gridCol w="1823634"/>
              </a:tblGrid>
              <a:tr h="54243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Service</a:t>
                      </a:r>
                      <a:endParaRPr lang="zh-CN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Place</a:t>
                      </a:r>
                      <a:endParaRPr lang="zh-CN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Food</a:t>
                      </a:r>
                      <a:endParaRPr lang="zh-CN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Feeling</a:t>
                      </a:r>
                      <a:endParaRPr lang="zh-CN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38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Time</a:t>
                      </a:r>
                      <a:endParaRPr lang="zh-CN" altLang="en-US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Staff</a:t>
                      </a:r>
                      <a:endParaRPr lang="zh-CN" altLang="en-US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Atmosphere</a:t>
                      </a:r>
                      <a:endParaRPr lang="zh-CN" altLang="en-US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Spot</a:t>
                      </a:r>
                      <a:endParaRPr lang="zh-CN" altLang="en-US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Menu</a:t>
                      </a:r>
                      <a:endParaRPr lang="zh-CN" altLang="en-US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Price</a:t>
                      </a:r>
                      <a:endParaRPr lang="zh-CN" altLang="en-US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Drinks</a:t>
                      </a:r>
                      <a:endParaRPr lang="zh-CN" altLang="en-US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Positive</a:t>
                      </a:r>
                      <a:endParaRPr lang="zh-CN" altLang="en-US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Negative</a:t>
                      </a:r>
                      <a:endParaRPr lang="zh-CN" altLang="en-US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29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Wait</a:t>
                      </a:r>
                      <a:endParaRPr lang="zh-CN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Waitress</a:t>
                      </a:r>
                      <a:endParaRPr lang="zh-CN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Music</a:t>
                      </a:r>
                      <a:endParaRPr lang="zh-CN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Outside</a:t>
                      </a:r>
                      <a:endParaRPr lang="zh-CN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Chicken</a:t>
                      </a:r>
                      <a:endParaRPr lang="zh-CN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Cheap</a:t>
                      </a:r>
                      <a:endParaRPr lang="zh-CN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Beer</a:t>
                      </a:r>
                      <a:endParaRPr lang="zh-CN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Great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Terrible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02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Friendly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Quiet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Inside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Burger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Cheap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Craft Beer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Delicious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Bad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02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Hour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Attentive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Live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Town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Cheese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Priced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Blood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Mary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Awful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02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Rude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Ambience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Street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Salad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Expensive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Old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Fashion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Disappointed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02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Busy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Helpful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Clean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Parking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Fries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Affordable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Cocktails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Love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Crowded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08406" y="353624"/>
            <a:ext cx="4509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Feature Extraction——TF-IDF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562"/>
            <a:ext cx="6356390" cy="42375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10" y="1507562"/>
            <a:ext cx="6356390" cy="42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9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08406" y="353624"/>
            <a:ext cx="4509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Feature Extraction——TF-IDF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38" y="3714194"/>
            <a:ext cx="4886086" cy="30538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41" y="3714194"/>
            <a:ext cx="4886084" cy="30538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02" y="876844"/>
            <a:ext cx="4872943" cy="30455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13" y="876843"/>
            <a:ext cx="4872943" cy="304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801979" y="1497836"/>
            <a:ext cx="4588044" cy="888855"/>
          </a:xfrm>
        </p:spPr>
        <p:txBody>
          <a:bodyPr/>
          <a:lstStyle/>
          <a:p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159426" y="4094174"/>
            <a:ext cx="2738046" cy="391973"/>
          </a:xfrm>
        </p:spPr>
        <p:txBody>
          <a:bodyPr/>
          <a:lstStyle/>
          <a:p>
            <a:r>
              <a:rPr lang="en-US" altLang="zh-CN" sz="2000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sz="2000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Segoe UI"/>
                <a:ea typeface="微软雅黑" charset="0"/>
              </a:rPr>
              <a:t>ONE</a:t>
            </a:r>
            <a:endParaRPr lang="zh-CN" altLang="en-US" sz="2000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7021000" y="2998500"/>
            <a:ext cx="2738046" cy="1028746"/>
          </a:xfrm>
        </p:spPr>
        <p:txBody>
          <a:bodyPr/>
          <a:lstStyle/>
          <a:p>
            <a:r>
              <a:rPr lang="en-US" altLang="zh-CN" sz="2800" dirty="0"/>
              <a:t>P</a:t>
            </a:r>
            <a:r>
              <a:rPr lang="en-US" altLang="zh-CN" sz="2800" dirty="0" smtClean="0"/>
              <a:t>reliminary Analysis</a:t>
            </a:r>
            <a:endParaRPr lang="en-US" altLang="zh-CN" sz="2800" dirty="0"/>
          </a:p>
          <a:p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7020999" y="4112985"/>
            <a:ext cx="2738046" cy="373162"/>
          </a:xfrm>
        </p:spPr>
        <p:txBody>
          <a:bodyPr/>
          <a:lstStyle/>
          <a:p>
            <a:r>
              <a:rPr lang="en-US" altLang="zh-CN" sz="2000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sz="2000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Segoe UI"/>
                <a:ea typeface="微软雅黑" charset="0"/>
              </a:rPr>
              <a:t>TWO</a:t>
            </a:r>
            <a:endParaRPr lang="zh-CN" altLang="en-US" sz="2000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25083" y="4506331"/>
            <a:ext cx="1606731" cy="1372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37" name="文本占位符 5"/>
          <p:cNvSpPr>
            <a:spLocks noGrp="1"/>
          </p:cNvSpPr>
          <p:nvPr/>
        </p:nvSpPr>
        <p:spPr>
          <a:xfrm>
            <a:off x="261950" y="218111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  <a:latin typeface="Segoe UI"/>
                <a:ea typeface="微软雅黑"/>
              </a:rPr>
              <a:t>University of Wisconsin Madison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39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2159427" y="2998500"/>
            <a:ext cx="2738046" cy="1028746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000000"/>
                </a:solidFill>
                <a:latin typeface="+mn-ea"/>
              </a:rPr>
              <a:t>Data Analysis Plan</a:t>
            </a:r>
            <a:endParaRPr lang="zh-CN" altLang="en-US" sz="28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586657" y="4506331"/>
            <a:ext cx="1606731" cy="1372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l="54115" t="14479" r="4250" b="12370"/>
          <a:stretch/>
        </p:blipFill>
        <p:spPr>
          <a:xfrm>
            <a:off x="3935271" y="1264276"/>
            <a:ext cx="4587588" cy="4262632"/>
          </a:xfrm>
          <a:prstGeom prst="rect">
            <a:avLst/>
          </a:prstGeom>
        </p:spPr>
      </p:pic>
      <p:sp>
        <p:nvSpPr>
          <p:cNvPr id="15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08406" y="353624"/>
            <a:ext cx="2051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Future Work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/>
        </p:blipFill>
        <p:spPr>
          <a:xfrm>
            <a:off x="2072268" y="3621893"/>
            <a:ext cx="2275524" cy="2275524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/>
        </p:blipFill>
        <p:spPr>
          <a:xfrm>
            <a:off x="2376670" y="893767"/>
            <a:ext cx="2224276" cy="2224276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/>
        </p:blipFill>
        <p:spPr>
          <a:xfrm>
            <a:off x="4906175" y="2061306"/>
            <a:ext cx="2534710" cy="2534710"/>
          </a:xfrm>
          <a:prstGeom prst="ellipse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/>
        </p:blipFill>
        <p:spPr>
          <a:xfrm>
            <a:off x="8074562" y="768933"/>
            <a:ext cx="2534710" cy="2534710"/>
          </a:xfrm>
          <a:prstGeom prst="ellipse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/>
        </p:blipFill>
        <p:spPr>
          <a:xfrm>
            <a:off x="7549481" y="3755329"/>
            <a:ext cx="2299188" cy="2299188"/>
          </a:xfrm>
          <a:prstGeom prst="ellipse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69550" y="1559629"/>
            <a:ext cx="16385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 Extraction</a:t>
            </a:r>
            <a:endParaRPr kumimoji="1"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30580" y="2722341"/>
            <a:ext cx="148590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800" b="1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Topic Model</a:t>
            </a:r>
            <a:endParaRPr kumimoji="1"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08239" y="1590012"/>
            <a:ext cx="126735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Shiny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endParaRPr kumimoji="1"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40051" y="4513433"/>
            <a:ext cx="15399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22793" y="4658701"/>
            <a:ext cx="17525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Diagnostics</a:t>
            </a:r>
            <a:endParaRPr kumimoji="1"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Segoe UI"/>
                <a:ea typeface="微软雅黑"/>
              </a:rPr>
              <a:t>THANK</a:t>
            </a:r>
            <a:r>
              <a:rPr lang="en-US" altLang="zh-CN" dirty="0">
                <a:latin typeface="Segoe UI"/>
                <a:ea typeface="微软雅黑"/>
              </a:rPr>
              <a:t>S</a:t>
            </a:r>
            <a:r>
              <a:rPr lang="zh-CN" altLang="en-US" dirty="0" smtClean="0">
                <a:latin typeface="Segoe UI"/>
                <a:ea typeface="微软雅黑"/>
              </a:rPr>
              <a:t> </a:t>
            </a:r>
            <a:r>
              <a:rPr lang="en-US" altLang="zh-CN" dirty="0">
                <a:latin typeface="Segoe UI"/>
                <a:ea typeface="微软雅黑"/>
              </a:rPr>
              <a:t>FOR</a:t>
            </a:r>
            <a:r>
              <a:rPr lang="zh-CN" altLang="en-US" dirty="0">
                <a:latin typeface="Segoe UI"/>
                <a:ea typeface="微软雅黑"/>
              </a:rPr>
              <a:t> </a:t>
            </a:r>
            <a:r>
              <a:rPr lang="en-US" altLang="zh-CN" dirty="0">
                <a:latin typeface="Segoe UI"/>
                <a:ea typeface="微软雅黑"/>
              </a:rPr>
              <a:t>WATCHING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155230" y="3811330"/>
            <a:ext cx="5881540" cy="508364"/>
          </a:xfrm>
        </p:spPr>
        <p:txBody>
          <a:bodyPr/>
          <a:lstStyle/>
          <a:p>
            <a:r>
              <a:rPr lang="en-US" altLang="zh-CN" dirty="0">
                <a:latin typeface="Segoe UI"/>
                <a:ea typeface="微软雅黑"/>
              </a:rPr>
              <a:t>PRESENTED BY </a:t>
            </a:r>
            <a:r>
              <a:rPr lang="en-US" altLang="zh-CN" dirty="0" smtClean="0">
                <a:latin typeface="Segoe UI"/>
                <a:ea typeface="微软雅黑"/>
              </a:rPr>
              <a:t>GROUP 2</a:t>
            </a:r>
            <a:endParaRPr lang="en-US" altLang="zh-CN" dirty="0">
              <a:latin typeface="Segoe UI"/>
              <a:ea typeface="微软雅黑"/>
            </a:endParaRPr>
          </a:p>
        </p:txBody>
      </p:sp>
      <p:sp>
        <p:nvSpPr>
          <p:cNvPr id="11" name="文本占位符 5"/>
          <p:cNvSpPr>
            <a:spLocks noGrp="1"/>
          </p:cNvSpPr>
          <p:nvPr/>
        </p:nvSpPr>
        <p:spPr>
          <a:xfrm>
            <a:off x="261950" y="218111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  <a:latin typeface="Segoe UI"/>
                <a:ea typeface="微软雅黑"/>
              </a:rPr>
              <a:t>University of Wisconsin Madison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26105" y="2403985"/>
            <a:ext cx="7539792" cy="1074822"/>
          </a:xfrm>
        </p:spPr>
        <p:txBody>
          <a:bodyPr/>
          <a:lstStyle/>
          <a:p>
            <a:r>
              <a:rPr kumimoji="1" lang="en-US" altLang="zh-CN" dirty="0" smtClean="0"/>
              <a:t>Data Analysis Plan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326105" y="3611805"/>
            <a:ext cx="7539792" cy="707725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4476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9" name="文本占位符 5"/>
          <p:cNvSpPr>
            <a:spLocks noGrp="1"/>
          </p:cNvSpPr>
          <p:nvPr/>
        </p:nvSpPr>
        <p:spPr>
          <a:xfrm>
            <a:off x="261950" y="218111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  <a:latin typeface="Segoe UI"/>
                <a:ea typeface="微软雅黑"/>
              </a:rPr>
              <a:t>University of Wisconsin Madison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5304" y="220133"/>
            <a:ext cx="3303395" cy="389467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Data Analysis Plan</a:t>
            </a:r>
            <a:endParaRPr kumimoji="1" lang="zh-CN" altLang="en-US" dirty="0"/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  <p:sp>
        <p:nvSpPr>
          <p:cNvPr id="81" name="矩形 80"/>
          <p:cNvSpPr/>
          <p:nvPr/>
        </p:nvSpPr>
        <p:spPr>
          <a:xfrm>
            <a:off x="653773" y="881152"/>
            <a:ext cx="22011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000000"/>
                </a:solidFill>
                <a:latin typeface="Segoe UI"/>
                <a:ea typeface="微软雅黑"/>
              </a:rPr>
              <a:t>Background</a:t>
            </a:r>
            <a:endParaRPr lang="zh-CN" altLang="en-US" sz="32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63" y="698478"/>
            <a:ext cx="5590595" cy="2950314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64" y="3826590"/>
            <a:ext cx="5590595" cy="2180446"/>
          </a:xfrm>
          <a:prstGeom prst="rect">
            <a:avLst/>
          </a:prstGeom>
        </p:spPr>
      </p:pic>
      <p:sp>
        <p:nvSpPr>
          <p:cNvPr id="94" name="矩形 93"/>
          <p:cNvSpPr/>
          <p:nvPr/>
        </p:nvSpPr>
        <p:spPr>
          <a:xfrm>
            <a:off x="653773" y="2012109"/>
            <a:ext cx="513318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 smtClean="0">
                <a:latin typeface="微软雅黑" charset="0"/>
                <a:ea typeface="微软雅黑" charset="0"/>
              </a:rPr>
              <a:t>Information in Data</a:t>
            </a:r>
            <a:endParaRPr lang="zh-CN" altLang="en-US" sz="2000" b="1" dirty="0" smtClean="0"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altLang="zh-CN" sz="2000" b="1" dirty="0" smtClean="0"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altLang="zh-CN" sz="2000" b="1" dirty="0"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latin typeface="微软雅黑" charset="0"/>
                <a:ea typeface="微软雅黑" charset="0"/>
              </a:rPr>
              <a:t>Statistical Analysis</a:t>
            </a:r>
            <a:endParaRPr lang="zh-CN" altLang="en-US" sz="2000" b="1" dirty="0" smtClean="0"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altLang="zh-CN" sz="2000" b="1" dirty="0" smtClean="0"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altLang="zh-CN" sz="2000" b="1" dirty="0" smtClean="0"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latin typeface="微软雅黑" charset="0"/>
                <a:ea typeface="微软雅黑" charset="0"/>
              </a:rPr>
              <a:t>Data-driven and Actionable </a:t>
            </a:r>
            <a:r>
              <a:rPr lang="en-US" altLang="zh-CN" sz="2000" b="1" dirty="0">
                <a:latin typeface="微软雅黑" charset="0"/>
                <a:ea typeface="微软雅黑" charset="0"/>
              </a:rPr>
              <a:t>D</a:t>
            </a:r>
            <a:r>
              <a:rPr lang="en-US" altLang="zh-CN" sz="2000" b="1" dirty="0" smtClean="0">
                <a:latin typeface="微软雅黑" charset="0"/>
                <a:ea typeface="微软雅黑" charset="0"/>
              </a:rPr>
              <a:t>ecisions</a:t>
            </a:r>
            <a:endParaRPr lang="zh-CN" altLang="en-US" sz="2000" b="1" dirty="0">
              <a:latin typeface="微软雅黑" charset="0"/>
              <a:ea typeface="微软雅黑" charset="0"/>
            </a:endParaRPr>
          </a:p>
        </p:txBody>
      </p:sp>
      <p:sp>
        <p:nvSpPr>
          <p:cNvPr id="95" name="下箭头 94"/>
          <p:cNvSpPr/>
          <p:nvPr/>
        </p:nvSpPr>
        <p:spPr>
          <a:xfrm>
            <a:off x="1881219" y="2676048"/>
            <a:ext cx="266218" cy="48613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下箭头 95"/>
          <p:cNvSpPr/>
          <p:nvPr/>
        </p:nvSpPr>
        <p:spPr>
          <a:xfrm>
            <a:off x="1881219" y="3872890"/>
            <a:ext cx="266218" cy="48613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Data Analysis Plan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978629" y="1006156"/>
            <a:ext cx="73269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/>
              <a:t>Identify Business Problems</a:t>
            </a:r>
            <a:endParaRPr lang="zh-CN" altLang="en-US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/>
        </p:blipFill>
        <p:spPr>
          <a:xfrm>
            <a:off x="1399479" y="2115987"/>
            <a:ext cx="2997743" cy="2997743"/>
          </a:xfrm>
          <a:prstGeom prst="ellipse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03381" y="3225620"/>
            <a:ext cx="124570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Goal</a:t>
            </a:r>
            <a:endParaRPr kumimoji="1" lang="en-US" altLang="zh-CN" sz="3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/>
        </p:blipFill>
        <p:spPr>
          <a:xfrm>
            <a:off x="5728724" y="2115986"/>
            <a:ext cx="2997743" cy="2997743"/>
          </a:xfrm>
          <a:prstGeom prst="ellipse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30217" y="3225620"/>
            <a:ext cx="124570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endParaRPr kumimoji="1" lang="en-US" altLang="zh-CN" sz="3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左右箭头 4"/>
          <p:cNvSpPr/>
          <p:nvPr/>
        </p:nvSpPr>
        <p:spPr>
          <a:xfrm>
            <a:off x="4609260" y="3330947"/>
            <a:ext cx="967409" cy="463826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5177" y="5304610"/>
            <a:ext cx="5242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dirty="0">
                <a:latin typeface="微软雅黑" charset="0"/>
                <a:ea typeface="微软雅黑" charset="0"/>
              </a:rPr>
              <a:t>Data-driven and </a:t>
            </a:r>
            <a:r>
              <a:rPr lang="en-US" altLang="zh-CN" sz="2000" b="1">
                <a:latin typeface="微软雅黑" charset="0"/>
                <a:ea typeface="微软雅黑" charset="0"/>
              </a:rPr>
              <a:t>Actionable </a:t>
            </a:r>
            <a:r>
              <a:rPr lang="en-US" altLang="zh-CN" sz="2000" b="1" smtClean="0">
                <a:latin typeface="微软雅黑" charset="0"/>
                <a:ea typeface="微软雅黑" charset="0"/>
              </a:rPr>
              <a:t>Decisions</a:t>
            </a:r>
            <a:endParaRPr lang="zh-CN" altLang="en-US" sz="2000" b="1" dirty="0">
              <a:latin typeface="微软雅黑" charset="0"/>
              <a:ea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01340" y="5304610"/>
            <a:ext cx="2703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dirty="0" smtClean="0">
                <a:latin typeface="微软雅黑" charset="0"/>
                <a:ea typeface="微软雅黑" charset="0"/>
              </a:rPr>
              <a:t>Restaurant——Bars</a:t>
            </a:r>
            <a:endParaRPr lang="zh-CN" altLang="en-US" sz="2000" b="1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6641526" y="4299469"/>
            <a:ext cx="3301211" cy="166586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169190" y="4299469"/>
            <a:ext cx="3301211" cy="1665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299625" y="957675"/>
            <a:ext cx="3301211" cy="166586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433763" y="956888"/>
            <a:ext cx="3301211" cy="166586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41" name="组 40"/>
          <p:cNvGrpSpPr/>
          <p:nvPr/>
        </p:nvGrpSpPr>
        <p:grpSpPr>
          <a:xfrm>
            <a:off x="-211666" y="2908300"/>
            <a:ext cx="12778491" cy="1030394"/>
            <a:chOff x="-211666" y="2908300"/>
            <a:chExt cx="12778491" cy="1030394"/>
          </a:xfrm>
        </p:grpSpPr>
        <p:grpSp>
          <p:nvGrpSpPr>
            <p:cNvPr id="42" name="组合 21"/>
            <p:cNvGrpSpPr/>
            <p:nvPr/>
          </p:nvGrpSpPr>
          <p:grpSpPr>
            <a:xfrm>
              <a:off x="-211666" y="2970613"/>
              <a:ext cx="12778491" cy="912541"/>
              <a:chOff x="0" y="2158337"/>
              <a:chExt cx="12778491" cy="912541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211666" y="2513302"/>
                <a:ext cx="12192000" cy="2110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等腰三角形 5"/>
              <p:cNvSpPr/>
              <p:nvPr/>
            </p:nvSpPr>
            <p:spPr>
              <a:xfrm>
                <a:off x="0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等腰三角形 7"/>
              <p:cNvSpPr/>
              <p:nvPr/>
            </p:nvSpPr>
            <p:spPr>
              <a:xfrm>
                <a:off x="1056391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等腰三角形 8"/>
              <p:cNvSpPr/>
              <p:nvPr/>
            </p:nvSpPr>
            <p:spPr>
              <a:xfrm>
                <a:off x="2120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等腰三角形 9"/>
              <p:cNvSpPr/>
              <p:nvPr/>
            </p:nvSpPr>
            <p:spPr>
              <a:xfrm>
                <a:off x="3187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等腰三角形 10"/>
              <p:cNvSpPr/>
              <p:nvPr/>
            </p:nvSpPr>
            <p:spPr>
              <a:xfrm>
                <a:off x="4254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等腰三角形 11"/>
              <p:cNvSpPr/>
              <p:nvPr/>
            </p:nvSpPr>
            <p:spPr>
              <a:xfrm>
                <a:off x="5321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等腰三角形 12"/>
              <p:cNvSpPr/>
              <p:nvPr/>
            </p:nvSpPr>
            <p:spPr>
              <a:xfrm>
                <a:off x="6388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等腰三角形 13"/>
              <p:cNvSpPr/>
              <p:nvPr/>
            </p:nvSpPr>
            <p:spPr>
              <a:xfrm>
                <a:off x="7454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等腰三角形 14"/>
              <p:cNvSpPr/>
              <p:nvPr/>
            </p:nvSpPr>
            <p:spPr>
              <a:xfrm>
                <a:off x="8521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等腰三角形 15"/>
              <p:cNvSpPr/>
              <p:nvPr/>
            </p:nvSpPr>
            <p:spPr>
              <a:xfrm>
                <a:off x="9588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等腰三角形 16"/>
              <p:cNvSpPr/>
              <p:nvPr/>
            </p:nvSpPr>
            <p:spPr>
              <a:xfrm>
                <a:off x="10655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等腰三角形 17"/>
              <p:cNvSpPr/>
              <p:nvPr/>
            </p:nvSpPr>
            <p:spPr>
              <a:xfrm>
                <a:off x="11722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79" name="直接连接符 19"/>
              <p:cNvCxnSpPr/>
              <p:nvPr/>
            </p:nvCxnSpPr>
            <p:spPr>
              <a:xfrm>
                <a:off x="0" y="3060294"/>
                <a:ext cx="1277849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椭圆 42"/>
            <p:cNvSpPr/>
            <p:nvPr/>
          </p:nvSpPr>
          <p:spPr>
            <a:xfrm flipH="1">
              <a:off x="258956" y="291304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flipH="1">
              <a:off x="787152" y="3823548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flipH="1">
              <a:off x="1320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flipH="1">
              <a:off x="2387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flipH="1">
              <a:off x="3454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flipH="1">
              <a:off x="4521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flipH="1">
              <a:off x="5588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flipH="1">
              <a:off x="6654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 flipH="1">
              <a:off x="7721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flipH="1">
              <a:off x="8788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flipH="1">
              <a:off x="9855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flipH="1">
              <a:off x="10922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flipH="1">
              <a:off x="11988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flipH="1">
              <a:off x="1854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2921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flipH="1">
              <a:off x="3987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5054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flipH="1">
              <a:off x="6121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flipH="1">
              <a:off x="7188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flipH="1">
              <a:off x="8255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flipH="1">
              <a:off x="9321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flipH="1">
              <a:off x="10388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11455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5304" y="220133"/>
            <a:ext cx="3303395" cy="389467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Data Analysis Plan</a:t>
            </a:r>
            <a:endParaRPr kumimoji="1" lang="zh-CN" altLang="en-US" dirty="0"/>
          </a:p>
        </p:txBody>
      </p:sp>
      <p:grpSp>
        <p:nvGrpSpPr>
          <p:cNvPr id="15" name="组 14"/>
          <p:cNvGrpSpPr/>
          <p:nvPr/>
        </p:nvGrpSpPr>
        <p:grpSpPr>
          <a:xfrm>
            <a:off x="801734" y="962706"/>
            <a:ext cx="3301211" cy="1668715"/>
            <a:chOff x="558799" y="977900"/>
            <a:chExt cx="3311226" cy="160212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558799" y="977900"/>
              <a:ext cx="3311226" cy="1602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7" name="组 16"/>
            <p:cNvGrpSpPr/>
            <p:nvPr/>
          </p:nvGrpSpPr>
          <p:grpSpPr>
            <a:xfrm>
              <a:off x="591562" y="1058541"/>
              <a:ext cx="3232998" cy="1465236"/>
              <a:chOff x="5508674" y="852191"/>
              <a:chExt cx="2653081" cy="1465236"/>
            </a:xfrm>
            <a:grpFill/>
          </p:grpSpPr>
          <p:sp>
            <p:nvSpPr>
              <p:cNvPr id="18" name="矩形 17"/>
              <p:cNvSpPr/>
              <p:nvPr/>
            </p:nvSpPr>
            <p:spPr>
              <a:xfrm>
                <a:off x="5655920" y="1165000"/>
                <a:ext cx="2006674" cy="115242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600" b="1" dirty="0"/>
                  <a:t>Data </a:t>
                </a:r>
                <a:r>
                  <a:rPr kumimoji="1" lang="en-US" altLang="zh-CN" sz="1600" b="1" dirty="0" smtClean="0"/>
                  <a:t>Overview</a:t>
                </a:r>
                <a:endParaRPr kumimoji="1" lang="zh-CN" altLang="en-US" sz="1600" b="1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600" b="1" dirty="0"/>
                  <a:t>Text </a:t>
                </a:r>
                <a:r>
                  <a:rPr kumimoji="1" lang="en-US" altLang="zh-CN" sz="1600" b="1" dirty="0" smtClean="0"/>
                  <a:t>Cleaning</a:t>
                </a:r>
                <a:endParaRPr kumimoji="1" lang="zh-CN" altLang="en-US" sz="1600" b="1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600" b="1" dirty="0" smtClean="0"/>
                  <a:t>Data Visualization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508674" y="852191"/>
                <a:ext cx="2653081" cy="3545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b="1" dirty="0" smtClean="0"/>
                  <a:t>Step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1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Data Preprocessing</a:t>
                </a:r>
                <a:endParaRPr lang="zh-CN" altLang="en-US" b="1" dirty="0"/>
              </a:p>
            </p:txBody>
          </p:sp>
        </p:grpSp>
      </p:grpSp>
      <p:grpSp>
        <p:nvGrpSpPr>
          <p:cNvPr id="22" name="组 21"/>
          <p:cNvGrpSpPr/>
          <p:nvPr/>
        </p:nvGrpSpPr>
        <p:grpSpPr>
          <a:xfrm>
            <a:off x="4455862" y="1046699"/>
            <a:ext cx="3221878" cy="1055400"/>
            <a:chOff x="5425255" y="872006"/>
            <a:chExt cx="2643956" cy="1055400"/>
          </a:xfrm>
          <a:solidFill>
            <a:schemeClr val="bg2">
              <a:lumMod val="90000"/>
            </a:schemeClr>
          </a:solidFill>
        </p:grpSpPr>
        <p:sp>
          <p:nvSpPr>
            <p:cNvPr id="23" name="矩形 22"/>
            <p:cNvSpPr/>
            <p:nvPr/>
          </p:nvSpPr>
          <p:spPr>
            <a:xfrm>
              <a:off x="5523832" y="1465741"/>
              <a:ext cx="2188812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600" b="1" dirty="0" smtClean="0"/>
                <a:t>Topic Modeling——LDA</a:t>
              </a:r>
              <a:endParaRPr kumimoji="1" lang="zh-CN" altLang="en-US" sz="1600" b="1" dirty="0" smtClean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5425255" y="872006"/>
              <a:ext cx="264395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b="1" dirty="0" smtClean="0"/>
                <a:t>Step</a:t>
              </a:r>
              <a:r>
                <a:rPr lang="zh-CN" altLang="en-US" b="1" dirty="0" smtClean="0"/>
                <a:t> </a:t>
              </a:r>
              <a:r>
                <a:rPr lang="en-US" altLang="zh-CN" b="1" dirty="0"/>
                <a:t>3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Learning Algorithm</a:t>
              </a:r>
              <a:endParaRPr lang="zh-CN" altLang="en-US" b="1" dirty="0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8674899" y="1068108"/>
            <a:ext cx="2667247" cy="1218658"/>
            <a:chOff x="5631930" y="874096"/>
            <a:chExt cx="2188812" cy="1218658"/>
          </a:xfrm>
          <a:solidFill>
            <a:schemeClr val="bg2">
              <a:lumMod val="90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5774871" y="874096"/>
              <a:ext cx="19031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lvl="0"/>
              <a:r>
                <a:rPr lang="en-US" altLang="zh-CN" b="1" dirty="0" smtClean="0"/>
                <a:t>Step</a:t>
              </a:r>
              <a:r>
                <a:rPr lang="zh-CN" altLang="en-US" b="1" dirty="0" smtClean="0"/>
                <a:t> </a:t>
              </a:r>
              <a:r>
                <a:rPr lang="en-US" altLang="zh-CN" b="1" dirty="0"/>
                <a:t>5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Application</a:t>
              </a:r>
              <a:endParaRPr lang="zh-CN" altLang="en-US" b="1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5631930" y="1261757"/>
              <a:ext cx="2188812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600" b="1" dirty="0" smtClean="0"/>
                <a:t>Shiny App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sz="1600" b="1" dirty="0" smtClean="0"/>
                <a:t>Decision Making</a:t>
              </a:r>
              <a:endParaRPr kumimoji="1" lang="en-US" altLang="zh-CN" sz="1600" b="1" dirty="0"/>
            </a:p>
          </p:txBody>
        </p:sp>
      </p:grpSp>
      <p:sp>
        <p:nvSpPr>
          <p:cNvPr id="40" name="矩形 39"/>
          <p:cNvSpPr/>
          <p:nvPr/>
        </p:nvSpPr>
        <p:spPr>
          <a:xfrm>
            <a:off x="3836407" y="2967335"/>
            <a:ext cx="45191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WORK FLOW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82" name="组 81"/>
          <p:cNvGrpSpPr/>
          <p:nvPr/>
        </p:nvGrpSpPr>
        <p:grpSpPr>
          <a:xfrm>
            <a:off x="2315166" y="4418448"/>
            <a:ext cx="3102131" cy="881161"/>
            <a:chOff x="5691049" y="1034736"/>
            <a:chExt cx="2545689" cy="92083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3" name="矩形 82"/>
            <p:cNvSpPr/>
            <p:nvPr/>
          </p:nvSpPr>
          <p:spPr>
            <a:xfrm>
              <a:off x="5691049" y="1034736"/>
              <a:ext cx="2545689" cy="38596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lvl="0"/>
              <a:r>
                <a:rPr lang="en-US" altLang="zh-CN" b="1" dirty="0" smtClean="0"/>
                <a:t>Step</a:t>
              </a:r>
              <a:r>
                <a:rPr lang="zh-CN" altLang="en-US" b="1" dirty="0" smtClean="0"/>
                <a:t> </a:t>
              </a:r>
              <a:r>
                <a:rPr lang="en-US" altLang="zh-CN" b="1" dirty="0"/>
                <a:t>2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Feature Extraction</a:t>
              </a:r>
              <a:endParaRPr lang="zh-CN" altLang="en-US" b="1" dirty="0"/>
            </a:p>
          </p:txBody>
        </p:sp>
        <p:sp>
          <p:nvSpPr>
            <p:cNvPr id="84" name="矩形 83"/>
            <p:cNvSpPr/>
            <p:nvPr/>
          </p:nvSpPr>
          <p:spPr>
            <a:xfrm>
              <a:off x="5750490" y="1473121"/>
              <a:ext cx="2010522" cy="48245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 smtClean="0"/>
                <a:t>TF-IDF</a:t>
              </a:r>
              <a:endParaRPr lang="zh-CN" altLang="en-US" sz="1600" b="1" dirty="0" smtClean="0"/>
            </a:p>
          </p:txBody>
        </p:sp>
      </p:grpSp>
      <p:grpSp>
        <p:nvGrpSpPr>
          <p:cNvPr id="87" name="组 86"/>
          <p:cNvGrpSpPr/>
          <p:nvPr/>
        </p:nvGrpSpPr>
        <p:grpSpPr>
          <a:xfrm>
            <a:off x="6834515" y="4421430"/>
            <a:ext cx="3009542" cy="1247511"/>
            <a:chOff x="5763594" y="808440"/>
            <a:chExt cx="2469706" cy="982828"/>
          </a:xfrm>
          <a:solidFill>
            <a:schemeClr val="bg2">
              <a:lumMod val="90000"/>
            </a:schemeClr>
          </a:solidFill>
        </p:grpSpPr>
        <p:sp>
          <p:nvSpPr>
            <p:cNvPr id="88" name="矩形 87"/>
            <p:cNvSpPr/>
            <p:nvPr/>
          </p:nvSpPr>
          <p:spPr>
            <a:xfrm>
              <a:off x="5763594" y="808440"/>
              <a:ext cx="2469706" cy="29097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lvl="0"/>
              <a:r>
                <a:rPr lang="en-US" altLang="zh-CN" b="1" dirty="0" smtClean="0"/>
                <a:t>Step</a:t>
              </a:r>
              <a:r>
                <a:rPr lang="zh-CN" altLang="en-US" b="1" dirty="0" smtClean="0"/>
                <a:t> </a:t>
              </a:r>
              <a:r>
                <a:rPr lang="en-US" altLang="zh-CN" b="1" dirty="0"/>
                <a:t>4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Model Evaluation</a:t>
              </a:r>
              <a:endParaRPr lang="zh-CN" altLang="en-US" b="1" dirty="0"/>
            </a:p>
          </p:txBody>
        </p:sp>
        <p:sp>
          <p:nvSpPr>
            <p:cNvPr id="89" name="矩形 88"/>
            <p:cNvSpPr/>
            <p:nvPr/>
          </p:nvSpPr>
          <p:spPr>
            <a:xfrm>
              <a:off x="5797245" y="1136583"/>
              <a:ext cx="2002606" cy="654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600" b="1" dirty="0"/>
                <a:t>Performance </a:t>
              </a:r>
              <a:r>
                <a:rPr kumimoji="1" lang="en-US" altLang="zh-CN" sz="1600" b="1" dirty="0" smtClean="0"/>
                <a:t>Metrics</a:t>
              </a:r>
              <a:endParaRPr kumimoji="1" lang="zh-CN" altLang="en-US" sz="1600" b="1" dirty="0" smtClean="0"/>
            </a:p>
            <a:p>
              <a:pPr>
                <a:lnSpc>
                  <a:spcPct val="150000"/>
                </a:lnSpc>
              </a:pPr>
              <a:r>
                <a:rPr kumimoji="1" lang="en-US" altLang="zh-CN" sz="1600" b="1" dirty="0" smtClean="0"/>
                <a:t>Diagnostics</a:t>
              </a:r>
              <a:endParaRPr kumimoji="1" lang="zh-CN" altLang="en-US" sz="1600" b="1" dirty="0" smtClean="0"/>
            </a:p>
          </p:txBody>
        </p:sp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7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31075" y="2403983"/>
            <a:ext cx="8529850" cy="1074822"/>
          </a:xfrm>
        </p:spPr>
        <p:txBody>
          <a:bodyPr/>
          <a:lstStyle/>
          <a:p>
            <a:r>
              <a:rPr kumimoji="1" lang="en-US" altLang="zh-CN" smtClean="0"/>
              <a:t>Preliminary Analysis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326105" y="3611805"/>
            <a:ext cx="7539792" cy="707725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TWO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447644"/>
            <a:ext cx="2412366" cy="1133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10" name="文本占位符 5"/>
          <p:cNvSpPr>
            <a:spLocks noGrp="1"/>
          </p:cNvSpPr>
          <p:nvPr/>
        </p:nvSpPr>
        <p:spPr>
          <a:xfrm>
            <a:off x="261950" y="218111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  <a:latin typeface="Segoe UI"/>
                <a:ea typeface="微软雅黑"/>
              </a:rPr>
              <a:t>University of Wisconsin Madison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08406" y="353624"/>
            <a:ext cx="5215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Data Overview——Data</a:t>
            </a:r>
            <a:r>
              <a:rPr lang="zh-CN" altLang="en-US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Structure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799426"/>
              </p:ext>
            </p:extLst>
          </p:nvPr>
        </p:nvGraphicFramePr>
        <p:xfrm>
          <a:off x="1482262" y="3067633"/>
          <a:ext cx="89611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391"/>
                <a:gridCol w="1011936"/>
                <a:gridCol w="1597152"/>
                <a:gridCol w="968722"/>
                <a:gridCol w="969806"/>
                <a:gridCol w="852865"/>
                <a:gridCol w="1120145"/>
                <a:gridCol w="11201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  <a:r>
                        <a:rPr lang="zh-CN" altLang="en-US" sz="1800" b="1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altLang="zh-CN" sz="1800" b="1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Business id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stars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useful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funny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cool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764794"/>
              </p:ext>
            </p:extLst>
          </p:nvPr>
        </p:nvGraphicFramePr>
        <p:xfrm>
          <a:off x="1481792" y="5271306"/>
          <a:ext cx="52778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484"/>
                <a:gridCol w="1912156"/>
                <a:gridCol w="15922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altLang="zh-CN" sz="1800" b="1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Business id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151"/>
              </p:ext>
            </p:extLst>
          </p:nvPr>
        </p:nvGraphicFramePr>
        <p:xfrm>
          <a:off x="1481792" y="4122287"/>
          <a:ext cx="97343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373"/>
                <a:gridCol w="1774613"/>
                <a:gridCol w="1648224"/>
                <a:gridCol w="1109472"/>
                <a:gridCol w="963168"/>
                <a:gridCol w="926592"/>
                <a:gridCol w="943304"/>
                <a:gridCol w="12446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altLang="zh-CN" sz="1800" b="1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Revie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w count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/>
                        </a:rPr>
                        <a:t>Start &amp; Elite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useful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funny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cool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fans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friends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008693"/>
              </p:ext>
            </p:extLst>
          </p:nvPr>
        </p:nvGraphicFramePr>
        <p:xfrm>
          <a:off x="1480060" y="1403723"/>
          <a:ext cx="954918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164"/>
                <a:gridCol w="1053332"/>
                <a:gridCol w="1428745"/>
                <a:gridCol w="1409335"/>
                <a:gridCol w="2822341"/>
                <a:gridCol w="1361267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Business id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err="1" smtClean="0">
                          <a:solidFill>
                            <a:schemeClr val="tx1"/>
                          </a:solidFill>
                          <a:effectLst/>
                        </a:rPr>
                        <a:t>is_open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categories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effectLst/>
                        </a:rPr>
                        <a:t>Attributes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effectLst/>
                        </a:rPr>
                        <a:t>Address</a:t>
                      </a:r>
                    </a:p>
                    <a:p>
                      <a:pPr algn="ctr" font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effectLst/>
                        </a:rPr>
                        <a:t>City &amp; State</a:t>
                      </a:r>
                    </a:p>
                    <a:p>
                      <a:pPr algn="ctr" font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effectLst/>
                        </a:rPr>
                        <a:t>Postal code</a:t>
                      </a:r>
                    </a:p>
                    <a:p>
                      <a:pPr algn="ctr" fontAlgn="ctr"/>
                      <a:r>
                        <a:rPr lang="en-US" altLang="zh-CN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Latitude &amp; Longitude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Stars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555394" y="2566723"/>
            <a:ext cx="15275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 </a:t>
            </a:r>
            <a:endParaRPr kumimoji="1"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5395" y="940023"/>
            <a:ext cx="15275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Business</a:t>
            </a:r>
            <a:endParaRPr kumimoji="1"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5395" y="3648759"/>
            <a:ext cx="15275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</a:t>
            </a:r>
            <a:endParaRPr kumimoji="1"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5395" y="4793605"/>
            <a:ext cx="15275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Tip</a:t>
            </a:r>
            <a:endParaRPr kumimoji="1"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占位符 1"/>
          <p:cNvSpPr txBox="1">
            <a:spLocks/>
          </p:cNvSpPr>
          <p:nvPr/>
        </p:nvSpPr>
        <p:spPr>
          <a:xfrm>
            <a:off x="8406467" y="225767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 Analysis</a:t>
            </a:r>
            <a:endParaRPr kumimoji="1" lang="zh-CN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508406" y="353624"/>
            <a:ext cx="4610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Data</a:t>
            </a:r>
            <a:r>
              <a:rPr lang="zh-CN" altLang="en-US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Segoe UI"/>
                <a:ea typeface="微软雅黑"/>
              </a:rPr>
              <a:t>Overview——Categories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2" y="1004552"/>
            <a:ext cx="4272617" cy="55829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40" y="937622"/>
            <a:ext cx="4156991" cy="57168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8" y="5916864"/>
            <a:ext cx="1701338" cy="827984"/>
          </a:xfrm>
          <a:prstGeom prst="rect">
            <a:avLst/>
          </a:prstGeom>
        </p:spPr>
      </p:pic>
      <p:cxnSp>
        <p:nvCxnSpPr>
          <p:cNvPr id="3" name="直线箭头连接符 2"/>
          <p:cNvCxnSpPr/>
          <p:nvPr/>
        </p:nvCxnSpPr>
        <p:spPr>
          <a:xfrm>
            <a:off x="6829062" y="1979271"/>
            <a:ext cx="0" cy="7755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1749705" y="913886"/>
            <a:ext cx="0" cy="7755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9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12064</TotalTime>
  <Words>416</Words>
  <Application>Microsoft Macintosh PowerPoint</Application>
  <PresentationFormat>宽屏</PresentationFormat>
  <Paragraphs>204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Calibri</vt:lpstr>
      <vt:lpstr>Century Gothic</vt:lpstr>
      <vt:lpstr>Microsoft YaHei</vt:lpstr>
      <vt:lpstr>Segoe UI</vt:lpstr>
      <vt:lpstr>Segoe UI Light</vt:lpstr>
      <vt:lpstr>宋体</vt:lpstr>
      <vt:lpstr>微软雅黑</vt:lpstr>
      <vt:lpstr>Arial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298</cp:revision>
  <dcterms:created xsi:type="dcterms:W3CDTF">2015-08-18T02:51:41Z</dcterms:created>
  <dcterms:modified xsi:type="dcterms:W3CDTF">2019-10-29T15:28:49Z</dcterms:modified>
  <cp:category/>
</cp:coreProperties>
</file>